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63" r:id="rId4"/>
    <p:sldId id="270" r:id="rId5"/>
    <p:sldId id="287" r:id="rId6"/>
    <p:sldId id="309" r:id="rId7"/>
    <p:sldId id="265" r:id="rId8"/>
    <p:sldId id="288" r:id="rId9"/>
    <p:sldId id="264" r:id="rId10"/>
    <p:sldId id="289" r:id="rId11"/>
    <p:sldId id="297" r:id="rId12"/>
    <p:sldId id="266" r:id="rId13"/>
    <p:sldId id="290" r:id="rId14"/>
    <p:sldId id="291" r:id="rId15"/>
    <p:sldId id="302" r:id="rId16"/>
    <p:sldId id="304" r:id="rId17"/>
    <p:sldId id="292" r:id="rId18"/>
    <p:sldId id="314" r:id="rId19"/>
    <p:sldId id="313" r:id="rId20"/>
    <p:sldId id="303" r:id="rId21"/>
    <p:sldId id="312" r:id="rId22"/>
    <p:sldId id="295" r:id="rId23"/>
    <p:sldId id="296" r:id="rId24"/>
    <p:sldId id="293" r:id="rId25"/>
    <p:sldId id="294" r:id="rId26"/>
    <p:sldId id="310" r:id="rId27"/>
    <p:sldId id="311" r:id="rId28"/>
    <p:sldId id="25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CA0"/>
    <a:srgbClr val="DCDCDC"/>
    <a:srgbClr val="E5E5E5"/>
    <a:srgbClr val="74D4D9"/>
    <a:srgbClr val="9C7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4"/>
    <p:restoredTop sz="94828" autoAdjust="0"/>
  </p:normalViewPr>
  <p:slideViewPr>
    <p:cSldViewPr snapToGrid="0" snapToObjects="1">
      <p:cViewPr varScale="1">
        <p:scale>
          <a:sx n="66" d="100"/>
          <a:sy n="66" d="100"/>
        </p:scale>
        <p:origin x="66" y="1056"/>
      </p:cViewPr>
      <p:guideLst>
        <p:guide orient="horz" pos="2126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3414E-DECE-46D2-B0EF-FC4694337EC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FE1F3684-234D-4A60-BCA2-408987E73ECB}">
      <dgm:prSet/>
      <dgm:spPr/>
      <dgm:t>
        <a:bodyPr/>
        <a:lstStyle/>
        <a:p>
          <a:r>
            <a:rPr lang="zh-CN"/>
            <a:t>实现提醒功能</a:t>
          </a:r>
        </a:p>
      </dgm:t>
    </dgm:pt>
    <dgm:pt modelId="{1A0D164B-3058-48F2-B925-414181F88C87}" type="parTrans" cxnId="{3C3DC257-FB32-4E1F-A218-C17C4DF7857E}">
      <dgm:prSet/>
      <dgm:spPr/>
      <dgm:t>
        <a:bodyPr/>
        <a:lstStyle/>
        <a:p>
          <a:endParaRPr lang="zh-CN" altLang="en-US"/>
        </a:p>
      </dgm:t>
    </dgm:pt>
    <dgm:pt modelId="{E6A42E41-ADAF-485C-A0E5-27575C91EE07}" type="sibTrans" cxnId="{3C3DC257-FB32-4E1F-A218-C17C4DF7857E}">
      <dgm:prSet/>
      <dgm:spPr/>
      <dgm:t>
        <a:bodyPr/>
        <a:lstStyle/>
        <a:p>
          <a:endParaRPr lang="zh-CN" altLang="en-US"/>
        </a:p>
      </dgm:t>
    </dgm:pt>
    <dgm:pt modelId="{CBEEB4F0-27C0-4289-8062-AD62C8890A8B}">
      <dgm:prSet/>
      <dgm:spPr/>
      <dgm:t>
        <a:bodyPr/>
        <a:lstStyle/>
        <a:p>
          <a:r>
            <a:rPr lang="zh-CN"/>
            <a:t>实现分时段分等级的提醒方式</a:t>
          </a:r>
        </a:p>
      </dgm:t>
    </dgm:pt>
    <dgm:pt modelId="{7D02584B-2C87-4E41-81EA-E2CD84EE0FE6}" type="parTrans" cxnId="{5AE5C5FF-9671-4C3C-A741-A1AAF79A7BCB}">
      <dgm:prSet/>
      <dgm:spPr/>
      <dgm:t>
        <a:bodyPr/>
        <a:lstStyle/>
        <a:p>
          <a:endParaRPr lang="zh-CN" altLang="en-US"/>
        </a:p>
      </dgm:t>
    </dgm:pt>
    <dgm:pt modelId="{49A9759C-109B-47AE-A672-793958E0003F}" type="sibTrans" cxnId="{5AE5C5FF-9671-4C3C-A741-A1AAF79A7BCB}">
      <dgm:prSet/>
      <dgm:spPr/>
      <dgm:t>
        <a:bodyPr/>
        <a:lstStyle/>
        <a:p>
          <a:endParaRPr lang="zh-CN" altLang="en-US"/>
        </a:p>
      </dgm:t>
    </dgm:pt>
    <dgm:pt modelId="{C98F1DE0-D5A5-43DB-B1C5-3C0EEB4042B7}">
      <dgm:prSet/>
      <dgm:spPr/>
      <dgm:t>
        <a:bodyPr/>
        <a:lstStyle/>
        <a:p>
          <a:r>
            <a:rPr lang="zh-CN"/>
            <a:t>实现多种登录方式实现将日程表保存成各种形式</a:t>
          </a:r>
        </a:p>
      </dgm:t>
    </dgm:pt>
    <dgm:pt modelId="{175560D7-F957-46D7-AE93-ECBCBD55FB12}" type="parTrans" cxnId="{553E5805-9701-4A18-B804-22AF504F61B4}">
      <dgm:prSet/>
      <dgm:spPr/>
      <dgm:t>
        <a:bodyPr/>
        <a:lstStyle/>
        <a:p>
          <a:endParaRPr lang="zh-CN" altLang="en-US"/>
        </a:p>
      </dgm:t>
    </dgm:pt>
    <dgm:pt modelId="{44354021-D3B7-4840-A9D7-76D772AFDCD4}" type="sibTrans" cxnId="{553E5805-9701-4A18-B804-22AF504F61B4}">
      <dgm:prSet/>
      <dgm:spPr/>
      <dgm:t>
        <a:bodyPr/>
        <a:lstStyle/>
        <a:p>
          <a:endParaRPr lang="zh-CN" altLang="en-US"/>
        </a:p>
      </dgm:t>
    </dgm:pt>
    <dgm:pt modelId="{E2E4EFBD-B1EC-4A77-A171-3A97512A90B9}">
      <dgm:prSet/>
      <dgm:spPr/>
      <dgm:t>
        <a:bodyPr/>
        <a:lstStyle/>
        <a:p>
          <a:r>
            <a:rPr lang="zh-CN"/>
            <a:t>根据用户的反映修改程序</a:t>
          </a:r>
        </a:p>
      </dgm:t>
    </dgm:pt>
    <dgm:pt modelId="{E674065F-4A6C-4697-8D7F-96DF5BF3282B}" type="parTrans" cxnId="{E9617376-E06F-402E-9C55-4A5C6F8CE694}">
      <dgm:prSet/>
      <dgm:spPr/>
      <dgm:t>
        <a:bodyPr/>
        <a:lstStyle/>
        <a:p>
          <a:endParaRPr lang="zh-CN" altLang="en-US"/>
        </a:p>
      </dgm:t>
    </dgm:pt>
    <dgm:pt modelId="{9F760CBD-7506-4E4C-8B68-F25D332981A7}" type="sibTrans" cxnId="{E9617376-E06F-402E-9C55-4A5C6F8CE694}">
      <dgm:prSet/>
      <dgm:spPr/>
      <dgm:t>
        <a:bodyPr/>
        <a:lstStyle/>
        <a:p>
          <a:endParaRPr lang="zh-CN" altLang="en-US"/>
        </a:p>
      </dgm:t>
    </dgm:pt>
    <dgm:pt modelId="{0691F00B-4641-4A21-B8D9-A75617D60EDC}" type="pres">
      <dgm:prSet presAssocID="{F223414E-DECE-46D2-B0EF-FC4694337EC6}" presName="Name0" presStyleCnt="0">
        <dgm:presLayoutVars>
          <dgm:dir/>
          <dgm:resizeHandles val="exact"/>
        </dgm:presLayoutVars>
      </dgm:prSet>
      <dgm:spPr/>
    </dgm:pt>
    <dgm:pt modelId="{4C9E2A57-9615-4F1B-80DE-2772FA8326E2}" type="pres">
      <dgm:prSet presAssocID="{FE1F3684-234D-4A60-BCA2-408987E73ECB}" presName="node" presStyleLbl="node1" presStyleIdx="0" presStyleCnt="4">
        <dgm:presLayoutVars>
          <dgm:bulletEnabled val="1"/>
        </dgm:presLayoutVars>
      </dgm:prSet>
      <dgm:spPr/>
    </dgm:pt>
    <dgm:pt modelId="{6012576C-1C4F-431C-B8A4-3C6D22E49502}" type="pres">
      <dgm:prSet presAssocID="{E6A42E41-ADAF-485C-A0E5-27575C91EE07}" presName="sibTrans" presStyleCnt="0"/>
      <dgm:spPr/>
    </dgm:pt>
    <dgm:pt modelId="{E649CE4F-4693-4BCC-93C2-8639CA0102BA}" type="pres">
      <dgm:prSet presAssocID="{CBEEB4F0-27C0-4289-8062-AD62C8890A8B}" presName="node" presStyleLbl="node1" presStyleIdx="1" presStyleCnt="4">
        <dgm:presLayoutVars>
          <dgm:bulletEnabled val="1"/>
        </dgm:presLayoutVars>
      </dgm:prSet>
      <dgm:spPr/>
    </dgm:pt>
    <dgm:pt modelId="{C9C431B9-98A5-4680-B4C2-F2DBD8370AE1}" type="pres">
      <dgm:prSet presAssocID="{49A9759C-109B-47AE-A672-793958E0003F}" presName="sibTrans" presStyleCnt="0"/>
      <dgm:spPr/>
    </dgm:pt>
    <dgm:pt modelId="{92712036-8457-4DAA-A1A2-20EE39723F83}" type="pres">
      <dgm:prSet presAssocID="{C98F1DE0-D5A5-43DB-B1C5-3C0EEB4042B7}" presName="node" presStyleLbl="node1" presStyleIdx="2" presStyleCnt="4">
        <dgm:presLayoutVars>
          <dgm:bulletEnabled val="1"/>
        </dgm:presLayoutVars>
      </dgm:prSet>
      <dgm:spPr/>
    </dgm:pt>
    <dgm:pt modelId="{B39AE70C-8248-43C5-AF1A-FD8FED53513A}" type="pres">
      <dgm:prSet presAssocID="{44354021-D3B7-4840-A9D7-76D772AFDCD4}" presName="sibTrans" presStyleCnt="0"/>
      <dgm:spPr/>
    </dgm:pt>
    <dgm:pt modelId="{D948134A-3235-4CDE-B627-930D709A867C}" type="pres">
      <dgm:prSet presAssocID="{E2E4EFBD-B1EC-4A77-A171-3A97512A90B9}" presName="node" presStyleLbl="node1" presStyleIdx="3" presStyleCnt="4">
        <dgm:presLayoutVars>
          <dgm:bulletEnabled val="1"/>
        </dgm:presLayoutVars>
      </dgm:prSet>
      <dgm:spPr/>
    </dgm:pt>
  </dgm:ptLst>
  <dgm:cxnLst>
    <dgm:cxn modelId="{553E5805-9701-4A18-B804-22AF504F61B4}" srcId="{F223414E-DECE-46D2-B0EF-FC4694337EC6}" destId="{C98F1DE0-D5A5-43DB-B1C5-3C0EEB4042B7}" srcOrd="2" destOrd="0" parTransId="{175560D7-F957-46D7-AE93-ECBCBD55FB12}" sibTransId="{44354021-D3B7-4840-A9D7-76D772AFDCD4}"/>
    <dgm:cxn modelId="{E9617376-E06F-402E-9C55-4A5C6F8CE694}" srcId="{F223414E-DECE-46D2-B0EF-FC4694337EC6}" destId="{E2E4EFBD-B1EC-4A77-A171-3A97512A90B9}" srcOrd="3" destOrd="0" parTransId="{E674065F-4A6C-4697-8D7F-96DF5BF3282B}" sibTransId="{9F760CBD-7506-4E4C-8B68-F25D332981A7}"/>
    <dgm:cxn modelId="{3C3DC257-FB32-4E1F-A218-C17C4DF7857E}" srcId="{F223414E-DECE-46D2-B0EF-FC4694337EC6}" destId="{FE1F3684-234D-4A60-BCA2-408987E73ECB}" srcOrd="0" destOrd="0" parTransId="{1A0D164B-3058-48F2-B925-414181F88C87}" sibTransId="{E6A42E41-ADAF-485C-A0E5-27575C91EE07}"/>
    <dgm:cxn modelId="{00204F81-B5FA-4823-A20A-D0FE713577BA}" type="presOf" srcId="{E2E4EFBD-B1EC-4A77-A171-3A97512A90B9}" destId="{D948134A-3235-4CDE-B627-930D709A867C}" srcOrd="0" destOrd="0" presId="urn:microsoft.com/office/officeart/2005/8/layout/hList6"/>
    <dgm:cxn modelId="{4C85B585-E417-4099-9F84-D536BFE173AF}" type="presOf" srcId="{CBEEB4F0-27C0-4289-8062-AD62C8890A8B}" destId="{E649CE4F-4693-4BCC-93C2-8639CA0102BA}" srcOrd="0" destOrd="0" presId="urn:microsoft.com/office/officeart/2005/8/layout/hList6"/>
    <dgm:cxn modelId="{AC645B8F-4EBF-46D2-BADC-D87F3E7E4CC6}" type="presOf" srcId="{C98F1DE0-D5A5-43DB-B1C5-3C0EEB4042B7}" destId="{92712036-8457-4DAA-A1A2-20EE39723F83}" srcOrd="0" destOrd="0" presId="urn:microsoft.com/office/officeart/2005/8/layout/hList6"/>
    <dgm:cxn modelId="{7EAA22C5-11DD-4D53-945C-9A067A22F96F}" type="presOf" srcId="{F223414E-DECE-46D2-B0EF-FC4694337EC6}" destId="{0691F00B-4641-4A21-B8D9-A75617D60EDC}" srcOrd="0" destOrd="0" presId="urn:microsoft.com/office/officeart/2005/8/layout/hList6"/>
    <dgm:cxn modelId="{06571CF0-EC92-41F1-B90F-1BB30503CD42}" type="presOf" srcId="{FE1F3684-234D-4A60-BCA2-408987E73ECB}" destId="{4C9E2A57-9615-4F1B-80DE-2772FA8326E2}" srcOrd="0" destOrd="0" presId="urn:microsoft.com/office/officeart/2005/8/layout/hList6"/>
    <dgm:cxn modelId="{5AE5C5FF-9671-4C3C-A741-A1AAF79A7BCB}" srcId="{F223414E-DECE-46D2-B0EF-FC4694337EC6}" destId="{CBEEB4F0-27C0-4289-8062-AD62C8890A8B}" srcOrd="1" destOrd="0" parTransId="{7D02584B-2C87-4E41-81EA-E2CD84EE0FE6}" sibTransId="{49A9759C-109B-47AE-A672-793958E0003F}"/>
    <dgm:cxn modelId="{827A610F-6118-4105-AD03-CB95489DF9AB}" type="presParOf" srcId="{0691F00B-4641-4A21-B8D9-A75617D60EDC}" destId="{4C9E2A57-9615-4F1B-80DE-2772FA8326E2}" srcOrd="0" destOrd="0" presId="urn:microsoft.com/office/officeart/2005/8/layout/hList6"/>
    <dgm:cxn modelId="{760BDC14-CC61-4576-8665-9C2F8C89D65A}" type="presParOf" srcId="{0691F00B-4641-4A21-B8D9-A75617D60EDC}" destId="{6012576C-1C4F-431C-B8A4-3C6D22E49502}" srcOrd="1" destOrd="0" presId="urn:microsoft.com/office/officeart/2005/8/layout/hList6"/>
    <dgm:cxn modelId="{29AE76A9-206E-4A1F-AB46-8820A4041C60}" type="presParOf" srcId="{0691F00B-4641-4A21-B8D9-A75617D60EDC}" destId="{E649CE4F-4693-4BCC-93C2-8639CA0102BA}" srcOrd="2" destOrd="0" presId="urn:microsoft.com/office/officeart/2005/8/layout/hList6"/>
    <dgm:cxn modelId="{1CD09232-C9F7-424A-AFD2-D0C0D931F9E6}" type="presParOf" srcId="{0691F00B-4641-4A21-B8D9-A75617D60EDC}" destId="{C9C431B9-98A5-4680-B4C2-F2DBD8370AE1}" srcOrd="3" destOrd="0" presId="urn:microsoft.com/office/officeart/2005/8/layout/hList6"/>
    <dgm:cxn modelId="{5B86E970-C770-4F9D-A44F-8FE55124F002}" type="presParOf" srcId="{0691F00B-4641-4A21-B8D9-A75617D60EDC}" destId="{92712036-8457-4DAA-A1A2-20EE39723F83}" srcOrd="4" destOrd="0" presId="urn:microsoft.com/office/officeart/2005/8/layout/hList6"/>
    <dgm:cxn modelId="{33A32005-F6F6-4D35-9BB0-0DC2B1968F00}" type="presParOf" srcId="{0691F00B-4641-4A21-B8D9-A75617D60EDC}" destId="{B39AE70C-8248-43C5-AF1A-FD8FED53513A}" srcOrd="5" destOrd="0" presId="urn:microsoft.com/office/officeart/2005/8/layout/hList6"/>
    <dgm:cxn modelId="{63620245-F7CF-48A4-83FD-5DEF4585300C}" type="presParOf" srcId="{0691F00B-4641-4A21-B8D9-A75617D60EDC}" destId="{D948134A-3235-4CDE-B627-930D709A867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E2A57-9615-4F1B-80DE-2772FA8326E2}">
      <dsp:nvSpPr>
        <dsp:cNvPr id="0" name=""/>
        <dsp:cNvSpPr/>
      </dsp:nvSpPr>
      <dsp:spPr>
        <a:xfrm rot="16200000">
          <a:off x="-1593823" y="1595607"/>
          <a:ext cx="4941454" cy="175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69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实现提醒功能</a:t>
          </a:r>
        </a:p>
      </dsp:txBody>
      <dsp:txXfrm rot="5400000">
        <a:off x="1785" y="988290"/>
        <a:ext cx="1750238" cy="2964872"/>
      </dsp:txXfrm>
    </dsp:sp>
    <dsp:sp modelId="{E649CE4F-4693-4BCC-93C2-8639CA0102BA}">
      <dsp:nvSpPr>
        <dsp:cNvPr id="0" name=""/>
        <dsp:cNvSpPr/>
      </dsp:nvSpPr>
      <dsp:spPr>
        <a:xfrm rot="16200000">
          <a:off x="287683" y="1595607"/>
          <a:ext cx="4941454" cy="175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69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实现分时段分等级的提醒方式</a:t>
          </a:r>
        </a:p>
      </dsp:txBody>
      <dsp:txXfrm rot="5400000">
        <a:off x="1883291" y="988290"/>
        <a:ext cx="1750238" cy="2964872"/>
      </dsp:txXfrm>
    </dsp:sp>
    <dsp:sp modelId="{92712036-8457-4DAA-A1A2-20EE39723F83}">
      <dsp:nvSpPr>
        <dsp:cNvPr id="0" name=""/>
        <dsp:cNvSpPr/>
      </dsp:nvSpPr>
      <dsp:spPr>
        <a:xfrm rot="16200000">
          <a:off x="2169189" y="1595607"/>
          <a:ext cx="4941454" cy="175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69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实现多种登录方式实现将日程表保存成各种形式</a:t>
          </a:r>
        </a:p>
      </dsp:txBody>
      <dsp:txXfrm rot="5400000">
        <a:off x="3764797" y="988290"/>
        <a:ext cx="1750238" cy="2964872"/>
      </dsp:txXfrm>
    </dsp:sp>
    <dsp:sp modelId="{D948134A-3235-4CDE-B627-930D709A867C}">
      <dsp:nvSpPr>
        <dsp:cNvPr id="0" name=""/>
        <dsp:cNvSpPr/>
      </dsp:nvSpPr>
      <dsp:spPr>
        <a:xfrm rot="16200000">
          <a:off x="4050696" y="1595607"/>
          <a:ext cx="4941454" cy="175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769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根据用户的反映修改程序</a:t>
          </a:r>
        </a:p>
      </dsp:txBody>
      <dsp:txXfrm rot="5400000">
        <a:off x="5646304" y="988290"/>
        <a:ext cx="1750238" cy="2964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16C9-EDC1-7242-9A46-EBD981998152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2177-7676-9A4C-A88A-B48C5D440B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07" y="1230591"/>
            <a:ext cx="10058400" cy="5627409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90692" y="1512936"/>
            <a:ext cx="6314346" cy="3949301"/>
          </a:xfrm>
          <a:prstGeom prst="rect">
            <a:avLst/>
          </a:prstGeom>
          <a:pattFill prst="lgCheck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799110" y="6412425"/>
            <a:ext cx="23565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74D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6295-E970-A74B-8A92-4ACEFE8F7737}" type="datetimeFigureOut">
              <a:rPr kumimoji="1" lang="zh-CN" altLang="en-US" smtClean="0"/>
              <a:t>2022/10/15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23B1E-72C5-7E45-98BC-4BD177A4D7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52445" y="1759465"/>
            <a:ext cx="3122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2022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14568" y="3808455"/>
            <a:ext cx="6470543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前端：郁子滼、陈子凡</a:t>
            </a: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后端：郑思诚</a:t>
            </a: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文案：郑思诚、陈子凡、郁子滼、缪瀚程</a:t>
            </a:r>
          </a:p>
          <a:p>
            <a:pPr algn="ctr"/>
            <a:r>
              <a:rPr kumimoji="1"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：郑思诚、陈子凡、郁子滼</a:t>
            </a: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汇报：郑思诚</a:t>
            </a: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汇报稿子：缪瀚程</a:t>
            </a: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指导老师：薛帆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2674620" y="2696845"/>
            <a:ext cx="1851660" cy="1004570"/>
            <a:chOff x="3580107" y="2427200"/>
            <a:chExt cx="1851864" cy="533714"/>
          </a:xfrm>
        </p:grpSpPr>
        <p:cxnSp>
          <p:nvCxnSpPr>
            <p:cNvPr id="10" name="直线连接符 9"/>
            <p:cNvCxnSpPr/>
            <p:nvPr/>
          </p:nvCxnSpPr>
          <p:spPr>
            <a:xfrm>
              <a:off x="3580108" y="2427200"/>
              <a:ext cx="185186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3580108" y="2427200"/>
              <a:ext cx="0" cy="5337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3580107" y="2960600"/>
              <a:ext cx="480264" cy="3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 12"/>
          <p:cNvGrpSpPr/>
          <p:nvPr/>
        </p:nvGrpSpPr>
        <p:grpSpPr>
          <a:xfrm>
            <a:off x="7574915" y="2703195"/>
            <a:ext cx="1851660" cy="1034415"/>
            <a:chOff x="6949882" y="2427200"/>
            <a:chExt cx="1851863" cy="533714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8801745" y="2427200"/>
              <a:ext cx="0" cy="5337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6949882" y="2427200"/>
              <a:ext cx="185186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8321481" y="2958576"/>
              <a:ext cx="480264" cy="3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1709449" y="2917169"/>
            <a:ext cx="874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自动安排日程表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23919" y="2732416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26687"/>
            <a:ext cx="2013652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 descr="需求"/>
          <p:cNvPicPr>
            <a:picLocks noChangeAspect="1"/>
          </p:cNvPicPr>
          <p:nvPr/>
        </p:nvPicPr>
        <p:blipFill>
          <a:blip r:embed="rId2"/>
          <a:srcRect b="77193"/>
          <a:stretch>
            <a:fillRect/>
          </a:stretch>
        </p:blipFill>
        <p:spPr>
          <a:xfrm>
            <a:off x="0" y="544830"/>
            <a:ext cx="12192000" cy="131572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601083" y="1802192"/>
            <a:ext cx="3078586" cy="769497"/>
            <a:chOff x="1547202" y="2592411"/>
            <a:chExt cx="2472685" cy="546100"/>
          </a:xfrm>
        </p:grpSpPr>
        <p:sp>
          <p:nvSpPr>
            <p:cNvPr id="14" name="圆角矩形 13"/>
            <p:cNvSpPr/>
            <p:nvPr/>
          </p:nvSpPr>
          <p:spPr>
            <a:xfrm>
              <a:off x="1547202" y="2592411"/>
              <a:ext cx="2472685" cy="54610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12892" y="2718664"/>
              <a:ext cx="1325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面向各种人</a:t>
              </a: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725000" y="1802192"/>
            <a:ext cx="2624418" cy="76949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22054" y="1980092"/>
            <a:ext cx="136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登录、注册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93158" y="2606313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使用昵称</a:t>
            </a:r>
            <a:r>
              <a:rPr lang="en-US" altLang="zh-CN" sz="1200" dirty="0"/>
              <a:t>+</a:t>
            </a:r>
            <a:r>
              <a:rPr lang="zh-CN" altLang="en-US" sz="1200" dirty="0"/>
              <a:t>密码登录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1628414" y="2880726"/>
            <a:ext cx="3079336" cy="88864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039982" y="3132950"/>
            <a:ext cx="320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减少安排事件的冲突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765718" y="2880726"/>
            <a:ext cx="2611781" cy="85891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963496" y="3026620"/>
            <a:ext cx="27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使用算法对数据做出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推荐</a:t>
            </a:r>
          </a:p>
        </p:txBody>
      </p:sp>
      <p:cxnSp>
        <p:nvCxnSpPr>
          <p:cNvPr id="17" name="直接连接符 16"/>
          <p:cNvCxnSpPr>
            <a:stCxn id="14" idx="3"/>
            <a:endCxn id="28" idx="1"/>
          </p:cNvCxnSpPr>
          <p:nvPr/>
        </p:nvCxnSpPr>
        <p:spPr>
          <a:xfrm>
            <a:off x="4679669" y="2186941"/>
            <a:ext cx="10453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1" idx="3"/>
            <a:endCxn id="43" idx="1"/>
          </p:cNvCxnSpPr>
          <p:nvPr/>
        </p:nvCxnSpPr>
        <p:spPr>
          <a:xfrm flipV="1">
            <a:off x="4707750" y="3310186"/>
            <a:ext cx="1057968" cy="14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圆角矩形 40">
            <a:extLst>
              <a:ext uri="{FF2B5EF4-FFF2-40B4-BE49-F238E27FC236}">
                <a16:creationId xmlns:a16="http://schemas.microsoft.com/office/drawing/2014/main" id="{C08CAAE5-5464-C66E-3AEA-8BEA7770B5C0}"/>
              </a:ext>
            </a:extLst>
          </p:cNvPr>
          <p:cNvSpPr/>
          <p:nvPr/>
        </p:nvSpPr>
        <p:spPr>
          <a:xfrm>
            <a:off x="1664971" y="5403764"/>
            <a:ext cx="3079336" cy="88864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EA259E-C986-79F8-C713-FBC6AE618790}"/>
              </a:ext>
            </a:extLst>
          </p:cNvPr>
          <p:cNvSpPr txBox="1"/>
          <p:nvPr/>
        </p:nvSpPr>
        <p:spPr>
          <a:xfrm>
            <a:off x="2469632" y="5690756"/>
            <a:ext cx="281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与他人共享</a:t>
            </a:r>
          </a:p>
        </p:txBody>
      </p:sp>
      <p:sp>
        <p:nvSpPr>
          <p:cNvPr id="19" name="圆角矩形 42">
            <a:extLst>
              <a:ext uri="{FF2B5EF4-FFF2-40B4-BE49-F238E27FC236}">
                <a16:creationId xmlns:a16="http://schemas.microsoft.com/office/drawing/2014/main" id="{491FCE1F-344A-1694-1D15-E1C6C089DAE8}"/>
              </a:ext>
            </a:extLst>
          </p:cNvPr>
          <p:cNvSpPr/>
          <p:nvPr/>
        </p:nvSpPr>
        <p:spPr>
          <a:xfrm>
            <a:off x="5802275" y="5403764"/>
            <a:ext cx="2611781" cy="85891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12DEF9-F1F3-17B5-5463-D62075DCDC4A}"/>
              </a:ext>
            </a:extLst>
          </p:cNvPr>
          <p:cNvSpPr txBox="1"/>
          <p:nvPr/>
        </p:nvSpPr>
        <p:spPr>
          <a:xfrm>
            <a:off x="6084888" y="5493740"/>
            <a:ext cx="240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减少团队间因事件</a:t>
            </a:r>
            <a:endParaRPr lang="en-US" altLang="zh-CN" dirty="0"/>
          </a:p>
          <a:p>
            <a:r>
              <a:rPr lang="zh-CN" altLang="en-US" dirty="0"/>
              <a:t>安排不当产生的冲突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7BF431-ADB9-220A-D942-D37CCAF51C5F}"/>
              </a:ext>
            </a:extLst>
          </p:cNvPr>
          <p:cNvSpPr txBox="1"/>
          <p:nvPr/>
        </p:nvSpPr>
        <p:spPr>
          <a:xfrm>
            <a:off x="5965425" y="6291231"/>
            <a:ext cx="2642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在前端展示可视化的日程安排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C35061E-07A4-B154-A11A-CF60525609AC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4744307" y="5833224"/>
            <a:ext cx="1057968" cy="14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圆角矩形 40">
            <a:extLst>
              <a:ext uri="{FF2B5EF4-FFF2-40B4-BE49-F238E27FC236}">
                <a16:creationId xmlns:a16="http://schemas.microsoft.com/office/drawing/2014/main" id="{FA9A3E3D-24CB-BFFC-BFBB-EB4D43ED1E80}"/>
              </a:ext>
            </a:extLst>
          </p:cNvPr>
          <p:cNvSpPr/>
          <p:nvPr/>
        </p:nvSpPr>
        <p:spPr>
          <a:xfrm>
            <a:off x="1658217" y="4173299"/>
            <a:ext cx="3079336" cy="88864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319CC0-C472-42F3-24DC-190A3B490D3F}"/>
              </a:ext>
            </a:extLst>
          </p:cNvPr>
          <p:cNvSpPr txBox="1"/>
          <p:nvPr/>
        </p:nvSpPr>
        <p:spPr>
          <a:xfrm>
            <a:off x="1748616" y="4425523"/>
            <a:ext cx="320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切换自动安排和手动调整</a:t>
            </a:r>
          </a:p>
        </p:txBody>
      </p:sp>
      <p:sp>
        <p:nvSpPr>
          <p:cNvPr id="57" name="圆角矩形 42">
            <a:extLst>
              <a:ext uri="{FF2B5EF4-FFF2-40B4-BE49-F238E27FC236}">
                <a16:creationId xmlns:a16="http://schemas.microsoft.com/office/drawing/2014/main" id="{B99EF71A-7DCE-CF63-D2F4-60DEA0482290}"/>
              </a:ext>
            </a:extLst>
          </p:cNvPr>
          <p:cNvSpPr/>
          <p:nvPr/>
        </p:nvSpPr>
        <p:spPr>
          <a:xfrm>
            <a:off x="5795521" y="4173299"/>
            <a:ext cx="2611781" cy="85891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E7ABC97-0D69-93BD-03DA-311A9C7AB127}"/>
              </a:ext>
            </a:extLst>
          </p:cNvPr>
          <p:cNvCxnSpPr>
            <a:stCxn id="55" idx="3"/>
            <a:endCxn id="57" idx="1"/>
          </p:cNvCxnSpPr>
          <p:nvPr/>
        </p:nvCxnSpPr>
        <p:spPr>
          <a:xfrm flipV="1">
            <a:off x="4737553" y="4602759"/>
            <a:ext cx="1057968" cy="14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43D0020F-D735-173B-02E5-2BA1A4AF57E6}"/>
              </a:ext>
            </a:extLst>
          </p:cNvPr>
          <p:cNvSpPr txBox="1"/>
          <p:nvPr/>
        </p:nvSpPr>
        <p:spPr>
          <a:xfrm>
            <a:off x="6118328" y="4402579"/>
            <a:ext cx="240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提高安排时间效率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23919" y="2732416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26687"/>
            <a:ext cx="2013652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34416A-C4C4-7D6D-2D47-40B165CA67C3}"/>
              </a:ext>
            </a:extLst>
          </p:cNvPr>
          <p:cNvSpPr txBox="1"/>
          <p:nvPr/>
        </p:nvSpPr>
        <p:spPr>
          <a:xfrm>
            <a:off x="4117887" y="5230171"/>
            <a:ext cx="2013652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项目整体构思图</a:t>
            </a:r>
          </a:p>
        </p:txBody>
      </p:sp>
    </p:spTree>
    <p:extLst>
      <p:ext uri="{BB962C8B-B14F-4D97-AF65-F5344CB8AC3E}">
        <p14:creationId xmlns:p14="http://schemas.microsoft.com/office/powerpoint/2010/main" val="15808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99284" y="2968237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0223" y="3814407"/>
            <a:ext cx="348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 如何解决问题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26687"/>
            <a:ext cx="2013652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93761" y="2026023"/>
            <a:ext cx="5943600" cy="89647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如何创建时间列表并储存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293761" y="4362625"/>
            <a:ext cx="5943600" cy="89647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怎样让用户有直观的感受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45570"/>
            <a:ext cx="2013652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739" y="1281953"/>
            <a:ext cx="739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前端利用</a:t>
            </a:r>
            <a:r>
              <a:rPr lang="en-US" altLang="zh-CN" dirty="0"/>
              <a:t>HTML</a:t>
            </a:r>
            <a:r>
              <a:rPr lang="zh-CN" altLang="en-US" dirty="0"/>
              <a:t>对列表进行合理安排。</a:t>
            </a:r>
            <a:endParaRPr lang="en-US" altLang="zh-CN" dirty="0"/>
          </a:p>
          <a:p>
            <a:r>
              <a:rPr lang="zh-CN" altLang="en-US" dirty="0"/>
              <a:t>后端使用变量，为用户所输入的内容进行赋值，完成日程表的展示。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05739" y="2281027"/>
            <a:ext cx="2100214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前端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5613816" y="2281027"/>
            <a:ext cx="2100214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后端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582707" y="3366733"/>
            <a:ext cx="2356582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</a:t>
            </a:r>
            <a:r>
              <a:rPr lang="en-US" altLang="zh-CN" dirty="0"/>
              <a:t>jinja2</a:t>
            </a:r>
            <a:r>
              <a:rPr lang="zh-CN" altLang="en-US" dirty="0"/>
              <a:t>网页进行布局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4745476" y="3366733"/>
            <a:ext cx="3836894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对</a:t>
            </a:r>
            <a:r>
              <a:rPr lang="en-US" altLang="zh-CN" dirty="0" err="1"/>
              <a:t>mysql</a:t>
            </a:r>
            <a:r>
              <a:rPr lang="zh-CN" altLang="en-US" dirty="0"/>
              <a:t>数据库的数据进行更改和存储</a:t>
            </a:r>
          </a:p>
        </p:txBody>
      </p:sp>
      <p:cxnSp>
        <p:nvCxnSpPr>
          <p:cNvPr id="17" name="直接连接符 16"/>
          <p:cNvCxnSpPr>
            <a:stCxn id="13" idx="2"/>
            <a:endCxn id="31" idx="0"/>
          </p:cNvCxnSpPr>
          <p:nvPr/>
        </p:nvCxnSpPr>
        <p:spPr>
          <a:xfrm>
            <a:off x="1755846" y="2859741"/>
            <a:ext cx="5152" cy="506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9" idx="2"/>
            <a:endCxn id="41" idx="0"/>
          </p:cNvCxnSpPr>
          <p:nvPr/>
        </p:nvCxnSpPr>
        <p:spPr>
          <a:xfrm>
            <a:off x="6663923" y="2859741"/>
            <a:ext cx="0" cy="506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990728" y="4759057"/>
            <a:ext cx="1289782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储存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4980114" y="4759057"/>
            <a:ext cx="1289782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更改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990728" y="5724556"/>
            <a:ext cx="1289782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4980114" y="5724556"/>
            <a:ext cx="1289782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变量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841679" y="4759057"/>
            <a:ext cx="1828333" cy="578714"/>
          </a:xfrm>
          <a:prstGeom prst="roundRect">
            <a:avLst>
              <a:gd name="adj" fmla="val 2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对用户的展示</a:t>
            </a:r>
          </a:p>
        </p:txBody>
      </p:sp>
      <p:cxnSp>
        <p:nvCxnSpPr>
          <p:cNvPr id="26" name="直接连接符 25"/>
          <p:cNvCxnSpPr>
            <a:stCxn id="41" idx="2"/>
            <a:endCxn id="43" idx="0"/>
          </p:cNvCxnSpPr>
          <p:nvPr/>
        </p:nvCxnSpPr>
        <p:spPr>
          <a:xfrm flipH="1">
            <a:off x="5625005" y="3945447"/>
            <a:ext cx="1038918" cy="813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2" idx="0"/>
            <a:endCxn id="41" idx="2"/>
          </p:cNvCxnSpPr>
          <p:nvPr/>
        </p:nvCxnSpPr>
        <p:spPr>
          <a:xfrm flipH="1" flipV="1">
            <a:off x="6663923" y="3945447"/>
            <a:ext cx="971696" cy="813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43" idx="2"/>
            <a:endCxn id="45" idx="0"/>
          </p:cNvCxnSpPr>
          <p:nvPr/>
        </p:nvCxnSpPr>
        <p:spPr>
          <a:xfrm>
            <a:off x="5625005" y="5337771"/>
            <a:ext cx="0" cy="386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2" idx="2"/>
            <a:endCxn id="44" idx="0"/>
          </p:cNvCxnSpPr>
          <p:nvPr/>
        </p:nvCxnSpPr>
        <p:spPr>
          <a:xfrm>
            <a:off x="7635619" y="5337771"/>
            <a:ext cx="0" cy="386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1" idx="2"/>
            <a:endCxn id="46" idx="0"/>
          </p:cNvCxnSpPr>
          <p:nvPr/>
        </p:nvCxnSpPr>
        <p:spPr>
          <a:xfrm flipH="1">
            <a:off x="1755846" y="3945447"/>
            <a:ext cx="5152" cy="81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3" idx="1"/>
            <a:endCxn id="46" idx="3"/>
          </p:cNvCxnSpPr>
          <p:nvPr/>
        </p:nvCxnSpPr>
        <p:spPr>
          <a:xfrm flipH="1">
            <a:off x="2670012" y="5048414"/>
            <a:ext cx="2310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45570"/>
            <a:ext cx="2013652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4AF39B-55ED-C19F-5648-32D2599DDB63}"/>
              </a:ext>
            </a:extLst>
          </p:cNvPr>
          <p:cNvSpPr txBox="1"/>
          <p:nvPr/>
        </p:nvSpPr>
        <p:spPr>
          <a:xfrm>
            <a:off x="2062183" y="3171610"/>
            <a:ext cx="6594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/>
              <a:t>如何实现添加事件？</a:t>
            </a:r>
          </a:p>
        </p:txBody>
      </p:sp>
    </p:spTree>
    <p:extLst>
      <p:ext uri="{BB962C8B-B14F-4D97-AF65-F5344CB8AC3E}">
        <p14:creationId xmlns:p14="http://schemas.microsoft.com/office/powerpoint/2010/main" val="34977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Oval 30"/>
          <p:cNvSpPr/>
          <p:nvPr/>
        </p:nvSpPr>
        <p:spPr>
          <a:xfrm>
            <a:off x="29392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36385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740" y="445570"/>
            <a:ext cx="2013652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系统实现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D4711D-2B54-D1C7-F1B1-F8740BAE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73" y="1692479"/>
            <a:ext cx="5271135" cy="425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CFAA20C-02FF-5A44-0453-8C75ABC176E6}"/>
              </a:ext>
            </a:extLst>
          </p:cNvPr>
          <p:cNvSpPr txBox="1"/>
          <p:nvPr/>
        </p:nvSpPr>
        <p:spPr>
          <a:xfrm>
            <a:off x="5276707" y="5953244"/>
            <a:ext cx="2013652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添加事件流程图</a:t>
            </a:r>
          </a:p>
        </p:txBody>
      </p:sp>
    </p:spTree>
    <p:extLst>
      <p:ext uri="{BB962C8B-B14F-4D97-AF65-F5344CB8AC3E}">
        <p14:creationId xmlns:p14="http://schemas.microsoft.com/office/powerpoint/2010/main" val="217953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99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299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822" y="2942262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31329" y="3788432"/>
            <a:ext cx="348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展示解决问题部分代码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" y="75939"/>
            <a:ext cx="7230484" cy="6563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6871" y="42668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 descr="图形用户界面, 网站&#10;&#10;描述已自动生成">
            <a:extLst>
              <a:ext uri="{FF2B5EF4-FFF2-40B4-BE49-F238E27FC236}">
                <a16:creationId xmlns:a16="http://schemas.microsoft.com/office/drawing/2014/main" id="{345F898B-392B-39A5-E01C-50977F98BC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20" y="1305598"/>
            <a:ext cx="6893572" cy="456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A03BBC9-E380-CC8B-90F7-B0CE81617B92}"/>
              </a:ext>
            </a:extLst>
          </p:cNvPr>
          <p:cNvSpPr txBox="1"/>
          <p:nvPr/>
        </p:nvSpPr>
        <p:spPr>
          <a:xfrm>
            <a:off x="1070727" y="5944717"/>
            <a:ext cx="3058440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∆登录页</a:t>
            </a:r>
          </a:p>
        </p:txBody>
      </p:sp>
    </p:spTree>
    <p:extLst>
      <p:ext uri="{BB962C8B-B14F-4D97-AF65-F5344CB8AC3E}">
        <p14:creationId xmlns:p14="http://schemas.microsoft.com/office/powerpoint/2010/main" val="59276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6871" y="42668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BF0A1E-B730-588A-39E7-6FCBEB752218}"/>
              </a:ext>
            </a:extLst>
          </p:cNvPr>
          <p:cNvSpPr txBox="1"/>
          <p:nvPr/>
        </p:nvSpPr>
        <p:spPr>
          <a:xfrm>
            <a:off x="1226278" y="6187576"/>
            <a:ext cx="3058440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∆共享页</a:t>
            </a:r>
          </a:p>
        </p:txBody>
      </p:sp>
      <p:pic>
        <p:nvPicPr>
          <p:cNvPr id="12" name="图片 11" descr="图形用户界面, 应用程序, 网站&#10;&#10;描述已自动生成">
            <a:extLst>
              <a:ext uri="{FF2B5EF4-FFF2-40B4-BE49-F238E27FC236}">
                <a16:creationId xmlns:a16="http://schemas.microsoft.com/office/drawing/2014/main" id="{DC07E7E2-6FCF-4ED8-9752-F6989C3CD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78" y="1256557"/>
            <a:ext cx="7408269" cy="490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06129" y="2600879"/>
            <a:ext cx="42468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 err="1">
                <a:solidFill>
                  <a:srgbClr val="DCDCDC"/>
                </a:solidFill>
                <a:cs typeface="+mn-ea"/>
                <a:sym typeface="+mn-lt"/>
              </a:rPr>
              <a:t>ontents</a:t>
            </a:r>
            <a:endParaRPr kumimoji="1" lang="en-US" altLang="zh-CN" sz="8800" dirty="0">
              <a:solidFill>
                <a:srgbClr val="DCDCDC"/>
              </a:solidFill>
              <a:cs typeface="+mn-ea"/>
              <a:sym typeface="+mn-lt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706245" y="1455420"/>
            <a:ext cx="3211195" cy="1331295"/>
            <a:chOff x="5003682" y="1490001"/>
            <a:chExt cx="3085468" cy="1331295"/>
          </a:xfrm>
        </p:grpSpPr>
        <p:sp>
          <p:nvSpPr>
            <p:cNvPr id="5" name="文本框 4"/>
            <p:cNvSpPr txBox="1"/>
            <p:nvPr/>
          </p:nvSpPr>
          <p:spPr>
            <a:xfrm>
              <a:off x="5003682" y="1506898"/>
              <a:ext cx="96981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 5"/>
            <p:cNvGrpSpPr/>
            <p:nvPr/>
          </p:nvGrpSpPr>
          <p:grpSpPr>
            <a:xfrm>
              <a:off x="5123728" y="1490001"/>
              <a:ext cx="2965422" cy="1331295"/>
              <a:chOff x="4992933" y="1269051"/>
              <a:chExt cx="2965422" cy="1331295"/>
            </a:xfrm>
          </p:grpSpPr>
          <p:grpSp>
            <p:nvGrpSpPr>
              <p:cNvPr id="7" name="组 6"/>
              <p:cNvGrpSpPr/>
              <p:nvPr/>
            </p:nvGrpSpPr>
            <p:grpSpPr>
              <a:xfrm>
                <a:off x="4992933" y="1269051"/>
                <a:ext cx="1888211" cy="1084057"/>
                <a:chOff x="496296" y="464079"/>
                <a:chExt cx="2735142" cy="1084057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973642" y="464079"/>
                  <a:ext cx="1721909" cy="52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Part 1</a:t>
                  </a:r>
                  <a:endParaRPr kumimoji="1"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矩形 16"/>
                <p:cNvSpPr>
                  <a:spLocks noChangeArrowheads="1"/>
                </p:cNvSpPr>
                <p:nvPr/>
              </p:nvSpPr>
              <p:spPr bwMode="auto">
                <a:xfrm>
                  <a:off x="1024813" y="1345324"/>
                  <a:ext cx="2206625" cy="202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endPara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496296" y="1015587"/>
                  <a:ext cx="2338388" cy="245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背景与项目构思</a:t>
                  </a:r>
                </a:p>
              </p:txBody>
            </p:sp>
          </p:grpSp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5009415" y="2139001"/>
                <a:ext cx="2948940" cy="461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介绍想到制作这个软件的原因，以及制作</a:t>
                </a:r>
                <a:endParaRPr lang="en-US" altLang="zh-CN" sz="1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初衷</a:t>
                </a:r>
              </a:p>
            </p:txBody>
          </p:sp>
        </p:grpSp>
      </p:grpSp>
      <p:grpSp>
        <p:nvGrpSpPr>
          <p:cNvPr id="12" name="组 11"/>
          <p:cNvGrpSpPr/>
          <p:nvPr/>
        </p:nvGrpSpPr>
        <p:grpSpPr>
          <a:xfrm>
            <a:off x="4972685" y="1472565"/>
            <a:ext cx="3253536" cy="1084225"/>
            <a:chOff x="5003682" y="1490001"/>
            <a:chExt cx="3085021" cy="1084057"/>
          </a:xfrm>
        </p:grpSpPr>
        <p:sp>
          <p:nvSpPr>
            <p:cNvPr id="13" name="文本框 12"/>
            <p:cNvSpPr txBox="1"/>
            <p:nvPr/>
          </p:nvSpPr>
          <p:spPr>
            <a:xfrm>
              <a:off x="5003682" y="1506898"/>
              <a:ext cx="969818" cy="46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5164252" y="1490001"/>
              <a:ext cx="2924451" cy="1084057"/>
              <a:chOff x="5033457" y="1269051"/>
              <a:chExt cx="2924451" cy="1084057"/>
            </a:xfrm>
          </p:grpSpPr>
          <p:grpSp>
            <p:nvGrpSpPr>
              <p:cNvPr id="15" name="组 14"/>
              <p:cNvGrpSpPr/>
              <p:nvPr/>
            </p:nvGrpSpPr>
            <p:grpSpPr>
              <a:xfrm>
                <a:off x="5322470" y="1269051"/>
                <a:ext cx="1649636" cy="1084057"/>
                <a:chOff x="973642" y="464079"/>
                <a:chExt cx="2389558" cy="1084057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973642" y="464079"/>
                  <a:ext cx="1721909" cy="5218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Part 2</a:t>
                  </a:r>
                  <a:endParaRPr kumimoji="1"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矩形 16"/>
                <p:cNvSpPr>
                  <a:spLocks noChangeArrowheads="1"/>
                </p:cNvSpPr>
                <p:nvPr/>
              </p:nvSpPr>
              <p:spPr bwMode="auto">
                <a:xfrm>
                  <a:off x="1024813" y="1345324"/>
                  <a:ext cx="2206625" cy="202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endPara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024813" y="1043280"/>
                  <a:ext cx="2338387" cy="237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系统分析</a:t>
                  </a:r>
                </a:p>
              </p:txBody>
            </p:sp>
          </p:grpSp>
          <p:sp>
            <p:nvSpPr>
              <p:cNvPr id="16" name="矩形 15"/>
              <p:cNvSpPr>
                <a:spLocks noChangeArrowheads="1"/>
              </p:cNvSpPr>
              <p:nvPr/>
            </p:nvSpPr>
            <p:spPr bwMode="auto">
              <a:xfrm>
                <a:off x="5033457" y="2131247"/>
                <a:ext cx="2924451" cy="220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展示前期调研，简要分析</a:t>
                </a:r>
              </a:p>
            </p:txBody>
          </p:sp>
        </p:grpSp>
      </p:grpSp>
      <p:grpSp>
        <p:nvGrpSpPr>
          <p:cNvPr id="20" name="组 19"/>
          <p:cNvGrpSpPr/>
          <p:nvPr/>
        </p:nvGrpSpPr>
        <p:grpSpPr>
          <a:xfrm>
            <a:off x="1831182" y="3842087"/>
            <a:ext cx="3085214" cy="1091132"/>
            <a:chOff x="5003682" y="1490001"/>
            <a:chExt cx="3085214" cy="1091132"/>
          </a:xfrm>
        </p:grpSpPr>
        <p:sp>
          <p:nvSpPr>
            <p:cNvPr id="21" name="文本框 20"/>
            <p:cNvSpPr txBox="1"/>
            <p:nvPr/>
          </p:nvSpPr>
          <p:spPr>
            <a:xfrm>
              <a:off x="5003682" y="1506898"/>
              <a:ext cx="96981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 21"/>
            <p:cNvGrpSpPr/>
            <p:nvPr/>
          </p:nvGrpSpPr>
          <p:grpSpPr>
            <a:xfrm>
              <a:off x="5453265" y="1490001"/>
              <a:ext cx="2635631" cy="1091132"/>
              <a:chOff x="5322470" y="1269051"/>
              <a:chExt cx="2635631" cy="1091132"/>
            </a:xfrm>
          </p:grpSpPr>
          <p:grpSp>
            <p:nvGrpSpPr>
              <p:cNvPr id="23" name="组 22"/>
              <p:cNvGrpSpPr/>
              <p:nvPr/>
            </p:nvGrpSpPr>
            <p:grpSpPr>
              <a:xfrm>
                <a:off x="5322470" y="1269051"/>
                <a:ext cx="1649636" cy="1084057"/>
                <a:chOff x="973642" y="464079"/>
                <a:chExt cx="2389558" cy="108405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973642" y="464079"/>
                  <a:ext cx="1706267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Part 4</a:t>
                  </a:r>
                  <a:endParaRPr kumimoji="1"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矩形 16"/>
                <p:cNvSpPr>
                  <a:spLocks noChangeArrowheads="1"/>
                </p:cNvSpPr>
                <p:nvPr/>
              </p:nvSpPr>
              <p:spPr bwMode="auto">
                <a:xfrm>
                  <a:off x="1024813" y="1345324"/>
                  <a:ext cx="2206625" cy="202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endPara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024813" y="1043280"/>
                  <a:ext cx="2338387" cy="245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系统实现</a:t>
                  </a:r>
                </a:p>
              </p:txBody>
            </p:sp>
          </p:grpSp>
          <p:sp>
            <p:nvSpPr>
              <p:cNvPr id="24" name="矩形 23"/>
              <p:cNvSpPr>
                <a:spLocks noChangeArrowheads="1"/>
              </p:cNvSpPr>
              <p:nvPr/>
            </p:nvSpPr>
            <p:spPr bwMode="auto">
              <a:xfrm>
                <a:off x="5322470" y="2139203"/>
                <a:ext cx="2635631" cy="220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如何解决问题</a:t>
                </a:r>
              </a:p>
            </p:txBody>
          </p:sp>
        </p:grpSp>
      </p:grpSp>
      <p:grpSp>
        <p:nvGrpSpPr>
          <p:cNvPr id="28" name="组 27"/>
          <p:cNvGrpSpPr/>
          <p:nvPr/>
        </p:nvGrpSpPr>
        <p:grpSpPr>
          <a:xfrm>
            <a:off x="5140944" y="3841750"/>
            <a:ext cx="3085214" cy="1091132"/>
            <a:chOff x="5003682" y="1490001"/>
            <a:chExt cx="3085214" cy="1091132"/>
          </a:xfrm>
        </p:grpSpPr>
        <p:sp>
          <p:nvSpPr>
            <p:cNvPr id="29" name="文本框 28"/>
            <p:cNvSpPr txBox="1"/>
            <p:nvPr/>
          </p:nvSpPr>
          <p:spPr>
            <a:xfrm>
              <a:off x="5003682" y="1506898"/>
              <a:ext cx="96981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0" name="组 29"/>
            <p:cNvGrpSpPr/>
            <p:nvPr/>
          </p:nvGrpSpPr>
          <p:grpSpPr>
            <a:xfrm>
              <a:off x="5310390" y="1490001"/>
              <a:ext cx="2778506" cy="1091132"/>
              <a:chOff x="5179595" y="1269051"/>
              <a:chExt cx="2778506" cy="1091132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5179595" y="1269051"/>
                <a:ext cx="1997075" cy="1084057"/>
                <a:chOff x="766682" y="464079"/>
                <a:chExt cx="2892836" cy="1084057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973642" y="464079"/>
                  <a:ext cx="1706267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Part 5</a:t>
                  </a:r>
                  <a:endParaRPr kumimoji="1"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16"/>
                <p:cNvSpPr>
                  <a:spLocks noChangeArrowheads="1"/>
                </p:cNvSpPr>
                <p:nvPr/>
              </p:nvSpPr>
              <p:spPr bwMode="auto">
                <a:xfrm>
                  <a:off x="1024813" y="1345324"/>
                  <a:ext cx="2206625" cy="202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endPara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766682" y="1043199"/>
                  <a:ext cx="2892836" cy="492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界面设计与核心代码</a:t>
                  </a:r>
                </a:p>
              </p:txBody>
            </p:sp>
          </p:grpSp>
          <p:sp>
            <p:nvSpPr>
              <p:cNvPr id="32" name="矩形 31"/>
              <p:cNvSpPr>
                <a:spLocks noChangeArrowheads="1"/>
              </p:cNvSpPr>
              <p:nvPr/>
            </p:nvSpPr>
            <p:spPr bwMode="auto">
              <a:xfrm>
                <a:off x="5322470" y="2139203"/>
                <a:ext cx="2635631" cy="220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展示解决问题部分代码</a:t>
                </a:r>
              </a:p>
            </p:txBody>
          </p:sp>
        </p:grpSp>
      </p:grpSp>
      <p:grpSp>
        <p:nvGrpSpPr>
          <p:cNvPr id="36" name="组 11"/>
          <p:cNvGrpSpPr/>
          <p:nvPr/>
        </p:nvGrpSpPr>
        <p:grpSpPr>
          <a:xfrm>
            <a:off x="7557402" y="1465236"/>
            <a:ext cx="3085214" cy="1091132"/>
            <a:chOff x="5003682" y="1490001"/>
            <a:chExt cx="3085214" cy="1091132"/>
          </a:xfrm>
        </p:grpSpPr>
        <p:sp>
          <p:nvSpPr>
            <p:cNvPr id="37" name="文本框 36"/>
            <p:cNvSpPr txBox="1"/>
            <p:nvPr/>
          </p:nvSpPr>
          <p:spPr>
            <a:xfrm>
              <a:off x="5003682" y="1506898"/>
              <a:ext cx="96981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 13"/>
            <p:cNvGrpSpPr/>
            <p:nvPr/>
          </p:nvGrpSpPr>
          <p:grpSpPr>
            <a:xfrm>
              <a:off x="5453265" y="1490001"/>
              <a:ext cx="2635631" cy="1091132"/>
              <a:chOff x="5322470" y="1269051"/>
              <a:chExt cx="2635631" cy="1091132"/>
            </a:xfrm>
          </p:grpSpPr>
          <p:grpSp>
            <p:nvGrpSpPr>
              <p:cNvPr id="39" name="组 14"/>
              <p:cNvGrpSpPr/>
              <p:nvPr/>
            </p:nvGrpSpPr>
            <p:grpSpPr>
              <a:xfrm>
                <a:off x="5322470" y="1269051"/>
                <a:ext cx="1649636" cy="1084057"/>
                <a:chOff x="973642" y="464079"/>
                <a:chExt cx="2389558" cy="1084057"/>
              </a:xfrm>
            </p:grpSpPr>
            <p:sp>
              <p:nvSpPr>
                <p:cNvPr id="40" name="文本框 39"/>
                <p:cNvSpPr txBox="1"/>
                <p:nvPr/>
              </p:nvSpPr>
              <p:spPr>
                <a:xfrm>
                  <a:off x="973642" y="464079"/>
                  <a:ext cx="1706267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28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Part 3</a:t>
                  </a:r>
                  <a:endParaRPr kumimoji="1" lang="zh-CN" altLang="en-US" sz="28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16"/>
                <p:cNvSpPr>
                  <a:spLocks noChangeArrowheads="1"/>
                </p:cNvSpPr>
                <p:nvPr/>
              </p:nvSpPr>
              <p:spPr bwMode="auto">
                <a:xfrm>
                  <a:off x="1024813" y="1345324"/>
                  <a:ext cx="2206625" cy="2028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20000"/>
                    </a:spcBef>
                  </a:pPr>
                  <a:endPara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024813" y="1043280"/>
                  <a:ext cx="2338387" cy="245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1pPr>
                  <a:lvl2pPr marL="742950" indent="-28575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2pPr>
                  <a:lvl3pPr marL="11430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3pPr>
                  <a:lvl4pPr marL="16002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4pPr>
                  <a:lvl5pPr marL="2057400" indent="-228600" defTabSz="1216025"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5pPr>
                  <a:lvl6pPr marL="25146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6pPr>
                  <a:lvl7pPr marL="29718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7pPr>
                  <a:lvl8pPr marL="34290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8pPr>
                  <a:lvl9pPr marL="3886200" indent="-228600" defTabSz="12160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effectLst/>
                      <a:latin typeface="印品黑体" panose="00000500000000000000" pitchFamily="2" charset="-122"/>
                      <a:ea typeface="印品黑体" panose="00000500000000000000" pitchFamily="2" charset="-122"/>
                      <a:sym typeface="+mn-ea"/>
                    </a:rPr>
                    <a:t>系统设计</a:t>
                  </a:r>
                  <a:endParaRPr lang="zh-CN" altLang="en-US" sz="1600" b="1" dirty="0">
                    <a:solidFill>
                      <a:schemeClr val="bg1"/>
                    </a:solidFill>
                    <a:effectLst/>
                    <a:latin typeface="印品黑体" panose="00000500000000000000" pitchFamily="2" charset="-122"/>
                    <a:ea typeface="印品黑体" panose="00000500000000000000" pitchFamily="2" charset="-122"/>
                    <a:cs typeface="+mn-ea"/>
                    <a:sym typeface="+mn-ea"/>
                  </a:endParaRPr>
                </a:p>
              </p:txBody>
            </p:sp>
          </p:grpSp>
          <p:sp>
            <p:nvSpPr>
              <p:cNvPr id="43" name="矩形 42"/>
              <p:cNvSpPr>
                <a:spLocks noChangeArrowheads="1"/>
              </p:cNvSpPr>
              <p:nvPr/>
            </p:nvSpPr>
            <p:spPr bwMode="auto">
              <a:xfrm>
                <a:off x="5322470" y="2139203"/>
                <a:ext cx="2635631" cy="220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思路，思维导图</a:t>
                </a:r>
              </a:p>
            </p:txBody>
          </p:sp>
        </p:grpSp>
      </p:grpSp>
      <p:grpSp>
        <p:nvGrpSpPr>
          <p:cNvPr id="44" name="组 11"/>
          <p:cNvGrpSpPr/>
          <p:nvPr/>
        </p:nvGrpSpPr>
        <p:grpSpPr>
          <a:xfrm>
            <a:off x="7557402" y="3842041"/>
            <a:ext cx="2099219" cy="1084057"/>
            <a:chOff x="5003682" y="1490001"/>
            <a:chExt cx="2099219" cy="1084057"/>
          </a:xfrm>
        </p:grpSpPr>
        <p:sp>
          <p:nvSpPr>
            <p:cNvPr id="45" name="文本框 44"/>
            <p:cNvSpPr txBox="1"/>
            <p:nvPr/>
          </p:nvSpPr>
          <p:spPr>
            <a:xfrm>
              <a:off x="5003682" y="1506898"/>
              <a:ext cx="96981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kumimoji="1"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 14"/>
            <p:cNvGrpSpPr/>
            <p:nvPr/>
          </p:nvGrpSpPr>
          <p:grpSpPr>
            <a:xfrm>
              <a:off x="5453265" y="1490001"/>
              <a:ext cx="1649636" cy="1084057"/>
              <a:chOff x="973642" y="464079"/>
              <a:chExt cx="2389558" cy="108405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973642" y="464079"/>
                <a:ext cx="1706267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Part 6</a:t>
                </a:r>
                <a:endParaRPr kumimoji="1"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矩形 16"/>
              <p:cNvSpPr>
                <a:spLocks noChangeArrowheads="1"/>
              </p:cNvSpPr>
              <p:nvPr/>
            </p:nvSpPr>
            <p:spPr bwMode="auto">
              <a:xfrm>
                <a:off x="1024813" y="1345324"/>
                <a:ext cx="2206625" cy="202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endParaRPr lang="en-US" altLang="zh-CN" sz="1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TextBox 13"/>
              <p:cNvSpPr txBox="1">
                <a:spLocks noChangeArrowheads="1"/>
              </p:cNvSpPr>
              <p:nvPr/>
            </p:nvSpPr>
            <p:spPr bwMode="auto">
              <a:xfrm>
                <a:off x="1024813" y="1043280"/>
                <a:ext cx="2338387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总结与展望</a:t>
                </a:r>
                <a:endParaRPr lang="en-US" altLang="zh-CN" sz="16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lvl="0" defTabSz="914400"/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对未来发展期望</a:t>
                </a: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169545" y="2750185"/>
            <a:ext cx="1662430" cy="2242820"/>
          </a:xfrm>
          <a:prstGeom prst="rect">
            <a:avLst/>
          </a:prstGeom>
          <a:solidFill>
            <a:srgbClr val="74D4D9"/>
          </a:solidFill>
          <a:ln>
            <a:solidFill>
              <a:srgbClr val="74D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20675" y="2052320"/>
            <a:ext cx="97472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rgbClr val="E5E5E5"/>
                </a:solidFill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6871" y="42668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59DFC8-77F1-E641-FA63-B9A801E891CE}"/>
              </a:ext>
            </a:extLst>
          </p:cNvPr>
          <p:cNvSpPr txBox="1"/>
          <p:nvPr/>
        </p:nvSpPr>
        <p:spPr>
          <a:xfrm>
            <a:off x="1132647" y="6259151"/>
            <a:ext cx="3058440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∆添加页</a:t>
            </a:r>
          </a:p>
        </p:txBody>
      </p:sp>
      <p:pic>
        <p:nvPicPr>
          <p:cNvPr id="13" name="图片 12" descr="图形用户界面, 应用程序, 网站&#10;&#10;描述已自动生成">
            <a:extLst>
              <a:ext uri="{FF2B5EF4-FFF2-40B4-BE49-F238E27FC236}">
                <a16:creationId xmlns:a16="http://schemas.microsoft.com/office/drawing/2014/main" id="{FF8B75F2-9601-9BC7-B2B2-8DEB7FF2A5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43" y="1368069"/>
            <a:ext cx="7400294" cy="4902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39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39097" y="42016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8DBBB6-AD59-C49C-47D3-1BCCD1113117}"/>
              </a:ext>
            </a:extLst>
          </p:cNvPr>
          <p:cNvSpPr txBox="1"/>
          <p:nvPr/>
        </p:nvSpPr>
        <p:spPr>
          <a:xfrm>
            <a:off x="3902778" y="1323609"/>
            <a:ext cx="297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手机平板效果示意图</a:t>
            </a:r>
          </a:p>
        </p:txBody>
      </p:sp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DB7328D9-3947-24AF-9B7D-13FA4098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45" y="2193233"/>
            <a:ext cx="6348259" cy="5043534"/>
          </a:xfrm>
          <a:prstGeom prst="rect">
            <a:avLst/>
          </a:prstGeom>
        </p:spPr>
      </p:pic>
      <p:pic>
        <p:nvPicPr>
          <p:cNvPr id="17" name="图片 16" descr="屏幕上有个手机&#10;&#10;描述已自动生成">
            <a:extLst>
              <a:ext uri="{FF2B5EF4-FFF2-40B4-BE49-F238E27FC236}">
                <a16:creationId xmlns:a16="http://schemas.microsoft.com/office/drawing/2014/main" id="{955EA391-94B1-54DF-AA46-D443F773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9" y="1060706"/>
            <a:ext cx="2721686" cy="55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6871" y="42668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675C88-8ADE-9D15-81E8-F656B9CF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35" y="1359905"/>
            <a:ext cx="6532686" cy="42814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02FCE9-BEA1-A70A-C161-3C07B45459DA}"/>
              </a:ext>
            </a:extLst>
          </p:cNvPr>
          <p:cNvSpPr txBox="1"/>
          <p:nvPr/>
        </p:nvSpPr>
        <p:spPr>
          <a:xfrm>
            <a:off x="1668235" y="5787653"/>
            <a:ext cx="2013652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∆共享页前端代码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3205" y="2080412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8071" y="306527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422463-139A-9D40-3D1E-EB2D77C1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64" y="194345"/>
            <a:ext cx="5247378" cy="54804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60D621-F1B3-E652-8B11-F4B79DF74169}"/>
              </a:ext>
            </a:extLst>
          </p:cNvPr>
          <p:cNvSpPr txBox="1"/>
          <p:nvPr/>
        </p:nvSpPr>
        <p:spPr>
          <a:xfrm>
            <a:off x="4142198" y="6030189"/>
            <a:ext cx="3058440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∆共享页后端部分代码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6871" y="426686"/>
            <a:ext cx="3842296" cy="634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界面设计与核心代码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135" y="146349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bg1"/>
                </a:solidFill>
              </a:rPr>
              <a:t>· </a:t>
            </a:r>
            <a:r>
              <a:rPr lang="zh-CN" altLang="en-US" sz="2400" i="1" dirty="0">
                <a:solidFill>
                  <a:schemeClr val="bg1"/>
                </a:solidFill>
              </a:rPr>
              <a:t>数据库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72AD2D-4E4F-A36E-E89C-5A019C73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42" y="2165858"/>
            <a:ext cx="5153744" cy="38581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37274E-C0F2-35E1-3D56-DE10ECEA5908}"/>
              </a:ext>
            </a:extLst>
          </p:cNvPr>
          <p:cNvSpPr txBox="1"/>
          <p:nvPr/>
        </p:nvSpPr>
        <p:spPr>
          <a:xfrm>
            <a:off x="1668240" y="6086989"/>
            <a:ext cx="3058440" cy="344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∆数据库部分数据截图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99284" y="2968237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0222" y="3814407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总结与展望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对未来发展期望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2" y="71277"/>
            <a:ext cx="8308686" cy="6541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01343" y="2281027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332175" y="378999"/>
            <a:ext cx="1850679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未来展望</a:t>
            </a:r>
          </a:p>
        </p:txBody>
      </p:sp>
      <p:sp>
        <p:nvSpPr>
          <p:cNvPr id="30" name="Oval 30"/>
          <p:cNvSpPr/>
          <p:nvPr/>
        </p:nvSpPr>
        <p:spPr>
          <a:xfrm>
            <a:off x="4337784" y="46119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32"/>
          <p:cNvSpPr/>
          <p:nvPr/>
        </p:nvSpPr>
        <p:spPr>
          <a:xfrm>
            <a:off x="5037032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0"/>
          <p:cNvSpPr/>
          <p:nvPr/>
        </p:nvSpPr>
        <p:spPr>
          <a:xfrm>
            <a:off x="5725000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32"/>
          <p:cNvSpPr/>
          <p:nvPr/>
        </p:nvSpPr>
        <p:spPr>
          <a:xfrm>
            <a:off x="6424248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7123496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7822744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30"/>
          <p:cNvSpPr/>
          <p:nvPr/>
        </p:nvSpPr>
        <p:spPr>
          <a:xfrm>
            <a:off x="8521992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/>
          <p:nvPr/>
        </p:nvSpPr>
        <p:spPr>
          <a:xfrm>
            <a:off x="9221240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Oval 30"/>
          <p:cNvSpPr/>
          <p:nvPr/>
        </p:nvSpPr>
        <p:spPr>
          <a:xfrm>
            <a:off x="9920488" y="48609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Oval 32"/>
          <p:cNvSpPr/>
          <p:nvPr/>
        </p:nvSpPr>
        <p:spPr>
          <a:xfrm>
            <a:off x="10619736" y="48609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CAF0A1EE-6F72-1497-AB3F-C094221F464D}"/>
              </a:ext>
            </a:extLst>
          </p:cNvPr>
          <p:cNvGraphicFramePr/>
          <p:nvPr/>
        </p:nvGraphicFramePr>
        <p:xfrm>
          <a:off x="785090" y="1265382"/>
          <a:ext cx="7398327" cy="494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49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99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99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9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99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ck Arc 83"/>
          <p:cNvSpPr/>
          <p:nvPr/>
        </p:nvSpPr>
        <p:spPr>
          <a:xfrm>
            <a:off x="5624708" y="2050197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Block Arc 84"/>
          <p:cNvSpPr/>
          <p:nvPr/>
        </p:nvSpPr>
        <p:spPr>
          <a:xfrm>
            <a:off x="3276579" y="2050197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Block Arc 85"/>
          <p:cNvSpPr/>
          <p:nvPr/>
        </p:nvSpPr>
        <p:spPr>
          <a:xfrm flipV="1">
            <a:off x="3276579" y="2050195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Block Arc 86"/>
          <p:cNvSpPr/>
          <p:nvPr/>
        </p:nvSpPr>
        <p:spPr>
          <a:xfrm flipV="1">
            <a:off x="5624708" y="2050195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TextBox 87"/>
          <p:cNvSpPr txBox="1"/>
          <p:nvPr/>
        </p:nvSpPr>
        <p:spPr>
          <a:xfrm>
            <a:off x="3449088" y="316274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7" name="TextBox 88"/>
          <p:cNvSpPr txBox="1"/>
          <p:nvPr/>
        </p:nvSpPr>
        <p:spPr>
          <a:xfrm>
            <a:off x="3449088" y="3720705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8" name="TextBox 89"/>
          <p:cNvSpPr txBox="1"/>
          <p:nvPr/>
        </p:nvSpPr>
        <p:spPr>
          <a:xfrm>
            <a:off x="8097487" y="316274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9" name="TextBox 90"/>
          <p:cNvSpPr txBox="1"/>
          <p:nvPr/>
        </p:nvSpPr>
        <p:spPr>
          <a:xfrm>
            <a:off x="8097487" y="3720705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4" name="Oval 97"/>
          <p:cNvSpPr>
            <a:spLocks noChangeAspect="1"/>
          </p:cNvSpPr>
          <p:nvPr/>
        </p:nvSpPr>
        <p:spPr>
          <a:xfrm>
            <a:off x="2724587" y="1792340"/>
            <a:ext cx="551992" cy="551992"/>
          </a:xfrm>
          <a:prstGeom prst="ellipse">
            <a:avLst/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5" name="Oval 100"/>
          <p:cNvSpPr>
            <a:spLocks noChangeAspect="1"/>
          </p:cNvSpPr>
          <p:nvPr/>
        </p:nvSpPr>
        <p:spPr>
          <a:xfrm>
            <a:off x="2724587" y="4867731"/>
            <a:ext cx="551992" cy="551992"/>
          </a:xfrm>
          <a:prstGeom prst="ellipse">
            <a:avLst/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Oval 105"/>
          <p:cNvSpPr>
            <a:spLocks noChangeAspect="1"/>
          </p:cNvSpPr>
          <p:nvPr/>
        </p:nvSpPr>
        <p:spPr>
          <a:xfrm>
            <a:off x="8915421" y="1792340"/>
            <a:ext cx="551992" cy="551992"/>
          </a:xfrm>
          <a:prstGeom prst="ellipse">
            <a:avLst/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7" name="Oval 108"/>
          <p:cNvSpPr>
            <a:spLocks noChangeAspect="1"/>
          </p:cNvSpPr>
          <p:nvPr/>
        </p:nvSpPr>
        <p:spPr>
          <a:xfrm>
            <a:off x="8915421" y="4867731"/>
            <a:ext cx="551992" cy="551992"/>
          </a:xfrm>
          <a:prstGeom prst="ellipse">
            <a:avLst/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18" name="Subtitle 2"/>
          <p:cNvSpPr txBox="1"/>
          <p:nvPr/>
        </p:nvSpPr>
        <p:spPr>
          <a:xfrm>
            <a:off x="9696195" y="1781472"/>
            <a:ext cx="2495805" cy="943746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kern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根据不同的表头排列数据，帮助用户快速准确地找到已安排日程</a:t>
            </a:r>
            <a:endParaRPr lang="en-US" altLang="zh-CN" sz="1600" b="1" kern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0" name="Subtitle 2"/>
          <p:cNvSpPr txBox="1"/>
          <p:nvPr/>
        </p:nvSpPr>
        <p:spPr>
          <a:xfrm>
            <a:off x="238852" y="1846695"/>
            <a:ext cx="2536382" cy="883089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自由设置背景颜色、头像，更加个性化</a:t>
            </a:r>
            <a:endParaRPr lang="en-US" altLang="zh-CN" sz="16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  <a:p>
            <a:pPr algn="r"/>
            <a:endParaRPr lang="en-US" altLang="zh-CN" sz="105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1" name="Subtitle 2"/>
          <p:cNvSpPr txBox="1"/>
          <p:nvPr/>
        </p:nvSpPr>
        <p:spPr>
          <a:xfrm>
            <a:off x="238853" y="4867731"/>
            <a:ext cx="2426622" cy="648281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kern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添加好友系统，方便团队之间共同建设日程表</a:t>
            </a:r>
            <a:endParaRPr lang="en-US" altLang="zh-CN" sz="1600" b="1" kern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1935" y="770139"/>
            <a:ext cx="4028135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755" b="1" dirty="0">
                <a:solidFill>
                  <a:schemeClr val="bg1"/>
                </a:solidFill>
                <a:cs typeface="+mn-ea"/>
                <a:sym typeface="+mn-lt"/>
              </a:rPr>
              <a:t>未来展望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FB22877-46DB-D549-AFA1-FFCE6708C331}"/>
              </a:ext>
            </a:extLst>
          </p:cNvPr>
          <p:cNvSpPr txBox="1"/>
          <p:nvPr/>
        </p:nvSpPr>
        <p:spPr>
          <a:xfrm>
            <a:off x="9696195" y="5002497"/>
            <a:ext cx="2557434" cy="352815"/>
          </a:xfrm>
          <a:prstGeom prst="rect">
            <a:avLst/>
          </a:prstGeom>
        </p:spPr>
        <p:txBody>
          <a:bodyPr vert="horz" wrap="square" lIns="81559" tIns="40780" rIns="81559" bIns="40780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kern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添加类表分类，方便查找</a:t>
            </a:r>
            <a:endParaRPr lang="en-US" altLang="zh-CN" sz="1600" b="1" kern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140019" y="1605371"/>
            <a:ext cx="65849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11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2974951" y="3291472"/>
            <a:ext cx="6534607" cy="769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感谢聆听 请多指点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9432" y="2695521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8939" y="3541691"/>
            <a:ext cx="348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项目背景与构思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 介绍想到制作这个软件的原因，以及制作初衷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7197" y="1601490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Oval 3"/>
          <p:cNvSpPr/>
          <p:nvPr/>
        </p:nvSpPr>
        <p:spPr>
          <a:xfrm>
            <a:off x="7230" y="1059670"/>
            <a:ext cx="978985" cy="978985"/>
          </a:xfrm>
          <a:prstGeom prst="ellipse">
            <a:avLst/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Oval 24"/>
          <p:cNvSpPr/>
          <p:nvPr/>
        </p:nvSpPr>
        <p:spPr>
          <a:xfrm>
            <a:off x="456069" y="2158807"/>
            <a:ext cx="1417835" cy="1417835"/>
          </a:xfrm>
          <a:prstGeom prst="ellipse">
            <a:avLst/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30"/>
          <p:cNvSpPr/>
          <p:nvPr/>
        </p:nvSpPr>
        <p:spPr>
          <a:xfrm>
            <a:off x="5026780" y="144825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5026780" y="95840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Oval 34"/>
          <p:cNvSpPr/>
          <p:nvPr/>
        </p:nvSpPr>
        <p:spPr>
          <a:xfrm>
            <a:off x="5026780" y="1770054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Oval 36"/>
          <p:cNvSpPr/>
          <p:nvPr/>
        </p:nvSpPr>
        <p:spPr>
          <a:xfrm>
            <a:off x="5026780" y="2622628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23301" y="134572"/>
            <a:ext cx="4028135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背景</a:t>
            </a:r>
          </a:p>
        </p:txBody>
      </p:sp>
      <p:sp>
        <p:nvSpPr>
          <p:cNvPr id="28" name="Subtitle 2"/>
          <p:cNvSpPr txBox="1"/>
          <p:nvPr/>
        </p:nvSpPr>
        <p:spPr>
          <a:xfrm>
            <a:off x="5998220" y="840689"/>
            <a:ext cx="5533978" cy="484604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随着国家双减政策以及疫情形势的好转，参加校外活动的人数越来越多，同时，参与活动时会遇到各种问题，如：环境，天气恶劣、交通拥堵、时间调配不合理等等。其中时间调配不合理的情况是最常见、对活动影响最大的问题，解决这类问题比较常用的措施是按照兴趣、重要程度、以及如果不参与造成的损失这几个方面进行比较，来决定最后的安排。但是，有些人在安排最终时会犹豫不决，无法做出决断，导致最后无法及时做出安排或做出的安排不尽人意。</a:t>
            </a: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因此，我们希望通过计算机算法，人工智能的应用，建立起一套公式，给用户的时间安排提出合理的建议。</a:t>
            </a: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为了巧妙使用人工智能来辅助安排时间，我们想到了给事件分类的方法，通过不同类别的事件（如：学习、锻炼等）来区分优先级。</a:t>
            </a:r>
          </a:p>
        </p:txBody>
      </p:sp>
      <p:sp>
        <p:nvSpPr>
          <p:cNvPr id="25" name="Oval 30"/>
          <p:cNvSpPr/>
          <p:nvPr/>
        </p:nvSpPr>
        <p:spPr>
          <a:xfrm>
            <a:off x="5027286" y="347520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Oval 36"/>
          <p:cNvSpPr/>
          <p:nvPr/>
        </p:nvSpPr>
        <p:spPr>
          <a:xfrm>
            <a:off x="5026780" y="4286854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Oval 30"/>
          <p:cNvSpPr/>
          <p:nvPr/>
        </p:nvSpPr>
        <p:spPr>
          <a:xfrm>
            <a:off x="5027286" y="5139428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Oval 36"/>
          <p:cNvSpPr/>
          <p:nvPr/>
        </p:nvSpPr>
        <p:spPr>
          <a:xfrm>
            <a:off x="5058240" y="5951080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"/>
          <p:cNvSpPr/>
          <p:nvPr/>
        </p:nvSpPr>
        <p:spPr>
          <a:xfrm>
            <a:off x="7230" y="4110677"/>
            <a:ext cx="978985" cy="978985"/>
          </a:xfrm>
          <a:prstGeom prst="ellipse">
            <a:avLst/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99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99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74264" y="1804561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Oval 3"/>
          <p:cNvSpPr/>
          <p:nvPr/>
        </p:nvSpPr>
        <p:spPr>
          <a:xfrm>
            <a:off x="7412560" y="1315068"/>
            <a:ext cx="978985" cy="978985"/>
          </a:xfrm>
          <a:prstGeom prst="ellipse">
            <a:avLst/>
          </a:prstGeom>
          <a:solidFill>
            <a:srgbClr val="9C7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Oval 24"/>
          <p:cNvSpPr/>
          <p:nvPr/>
        </p:nvSpPr>
        <p:spPr>
          <a:xfrm>
            <a:off x="7902053" y="3045233"/>
            <a:ext cx="1417835" cy="1417835"/>
          </a:xfrm>
          <a:prstGeom prst="ellipse">
            <a:avLst/>
          </a:prstGeom>
          <a:solidFill>
            <a:srgbClr val="FDE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Oval 30"/>
          <p:cNvSpPr/>
          <p:nvPr/>
        </p:nvSpPr>
        <p:spPr>
          <a:xfrm>
            <a:off x="6609212" y="293903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Oval 32"/>
          <p:cNvSpPr/>
          <p:nvPr/>
        </p:nvSpPr>
        <p:spPr>
          <a:xfrm>
            <a:off x="6609212" y="1107480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Oval 34"/>
          <p:cNvSpPr/>
          <p:nvPr/>
        </p:nvSpPr>
        <p:spPr>
          <a:xfrm>
            <a:off x="6609212" y="1919132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Oval 36"/>
          <p:cNvSpPr/>
          <p:nvPr/>
        </p:nvSpPr>
        <p:spPr>
          <a:xfrm>
            <a:off x="6609212" y="2771706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9671" y="764225"/>
            <a:ext cx="4028135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项目构思</a:t>
            </a:r>
          </a:p>
        </p:txBody>
      </p:sp>
      <p:sp>
        <p:nvSpPr>
          <p:cNvPr id="28" name="Subtitle 2"/>
          <p:cNvSpPr txBox="1"/>
          <p:nvPr/>
        </p:nvSpPr>
        <p:spPr>
          <a:xfrm>
            <a:off x="812122" y="2134688"/>
            <a:ext cx="3893042" cy="353189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利用算法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帮助用户合理安排时间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，并制作一个网页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达到团队间的时间互通，提高工作及学习效率，避免不必要的时间冲突。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通过</a:t>
            </a:r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web</a:t>
            </a: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开发，便于完成后在各个不同系统发布，在不同系统环境中运行，同时为无法使用的用户提供网页版服务。</a:t>
            </a:r>
            <a:endParaRPr lang="en-US" altLang="zh-CN" sz="1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18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  <a:p>
            <a:pPr algn="l"/>
            <a:endParaRPr lang="zh-CN" altLang="en-US" sz="16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5" name="Oval 30"/>
          <p:cNvSpPr/>
          <p:nvPr/>
        </p:nvSpPr>
        <p:spPr>
          <a:xfrm>
            <a:off x="6609718" y="3624280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Oval 36"/>
          <p:cNvSpPr/>
          <p:nvPr/>
        </p:nvSpPr>
        <p:spPr>
          <a:xfrm>
            <a:off x="6609212" y="4435932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Oval 30"/>
          <p:cNvSpPr/>
          <p:nvPr/>
        </p:nvSpPr>
        <p:spPr>
          <a:xfrm>
            <a:off x="6609718" y="5288506"/>
            <a:ext cx="479351" cy="479351"/>
          </a:xfrm>
          <a:prstGeom prst="ellipse">
            <a:avLst/>
          </a:prstGeom>
          <a:solidFill>
            <a:srgbClr val="FDEC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Oval 36"/>
          <p:cNvSpPr/>
          <p:nvPr/>
        </p:nvSpPr>
        <p:spPr>
          <a:xfrm>
            <a:off x="6640672" y="6100158"/>
            <a:ext cx="479351" cy="479351"/>
          </a:xfrm>
          <a:prstGeom prst="ellipse">
            <a:avLst/>
          </a:prstGeom>
          <a:solidFill>
            <a:srgbClr val="9C726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99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99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4865" y="2626149"/>
            <a:ext cx="3168081" cy="3594395"/>
            <a:chOff x="4511960" y="2054548"/>
            <a:chExt cx="3168081" cy="3594395"/>
          </a:xfrm>
        </p:grpSpPr>
        <p:sp>
          <p:nvSpPr>
            <p:cNvPr id="3" name="Freeform 169"/>
            <p:cNvSpPr/>
            <p:nvPr/>
          </p:nvSpPr>
          <p:spPr bwMode="auto">
            <a:xfrm>
              <a:off x="6016588" y="3040917"/>
              <a:ext cx="234053" cy="451389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170"/>
            <p:cNvSpPr/>
            <p:nvPr/>
          </p:nvSpPr>
          <p:spPr bwMode="auto">
            <a:xfrm>
              <a:off x="5481609" y="3333487"/>
              <a:ext cx="158825" cy="200617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171"/>
            <p:cNvSpPr/>
            <p:nvPr/>
          </p:nvSpPr>
          <p:spPr bwMode="auto">
            <a:xfrm>
              <a:off x="6376030" y="3592615"/>
              <a:ext cx="376160" cy="275846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72"/>
            <p:cNvSpPr/>
            <p:nvPr/>
          </p:nvSpPr>
          <p:spPr bwMode="auto">
            <a:xfrm>
              <a:off x="5815971" y="3651131"/>
              <a:ext cx="459750" cy="1128470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173"/>
            <p:cNvSpPr/>
            <p:nvPr/>
          </p:nvSpPr>
          <p:spPr bwMode="auto">
            <a:xfrm>
              <a:off x="4511960" y="2054548"/>
              <a:ext cx="3168081" cy="275012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solidFill>
              <a:srgbClr val="9C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174"/>
            <p:cNvSpPr/>
            <p:nvPr/>
          </p:nvSpPr>
          <p:spPr bwMode="auto">
            <a:xfrm>
              <a:off x="5423099" y="4896628"/>
              <a:ext cx="1387602" cy="242410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75"/>
            <p:cNvSpPr/>
            <p:nvPr/>
          </p:nvSpPr>
          <p:spPr bwMode="auto">
            <a:xfrm>
              <a:off x="5464891" y="5197554"/>
              <a:ext cx="1304011" cy="217336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76"/>
            <p:cNvSpPr/>
            <p:nvPr/>
          </p:nvSpPr>
          <p:spPr bwMode="auto">
            <a:xfrm>
              <a:off x="5757460" y="5473405"/>
              <a:ext cx="718878" cy="175538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29671" y="764225"/>
            <a:ext cx="4028135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项目构思</a:t>
            </a:r>
          </a:p>
        </p:txBody>
      </p:sp>
      <p:pic>
        <p:nvPicPr>
          <p:cNvPr id="14" name="图片 14">
            <a:extLst>
              <a:ext uri="{FF2B5EF4-FFF2-40B4-BE49-F238E27FC236}">
                <a16:creationId xmlns:a16="http://schemas.microsoft.com/office/drawing/2014/main" id="{8D06954E-35FB-9DCD-AEA4-0EE20666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589" y="255069"/>
            <a:ext cx="3266311" cy="2310535"/>
          </a:xfrm>
          <a:prstGeom prst="rect">
            <a:avLst/>
          </a:prstGeom>
        </p:spPr>
      </p:pic>
      <p:pic>
        <p:nvPicPr>
          <p:cNvPr id="15" name="图片 15">
            <a:extLst>
              <a:ext uri="{FF2B5EF4-FFF2-40B4-BE49-F238E27FC236}">
                <a16:creationId xmlns:a16="http://schemas.microsoft.com/office/drawing/2014/main" id="{97395886-CC9D-3387-6A86-997E2E9E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68" y="255069"/>
            <a:ext cx="3266311" cy="2310536"/>
          </a:xfrm>
          <a:prstGeom prst="rect">
            <a:avLst/>
          </a:prstGeom>
        </p:spPr>
      </p:pic>
      <p:pic>
        <p:nvPicPr>
          <p:cNvPr id="16" name="图片 16">
            <a:extLst>
              <a:ext uri="{FF2B5EF4-FFF2-40B4-BE49-F238E27FC236}">
                <a16:creationId xmlns:a16="http://schemas.microsoft.com/office/drawing/2014/main" id="{058FB5EC-7180-AD7A-EA02-DA288D9E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590" y="3067464"/>
            <a:ext cx="3266310" cy="23105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628737-6DEB-C472-A589-99DC0F2024D6}"/>
              </a:ext>
            </a:extLst>
          </p:cNvPr>
          <p:cNvSpPr txBox="1"/>
          <p:nvPr/>
        </p:nvSpPr>
        <p:spPr>
          <a:xfrm>
            <a:off x="8582589" y="2565604"/>
            <a:ext cx="29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∆添加页前端草稿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15316B-C6AB-9B08-491F-CBDE757BD466}"/>
              </a:ext>
            </a:extLst>
          </p:cNvPr>
          <p:cNvSpPr txBox="1"/>
          <p:nvPr/>
        </p:nvSpPr>
        <p:spPr>
          <a:xfrm>
            <a:off x="4353468" y="2565604"/>
            <a:ext cx="279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∆共享页前端草稿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448B9F-BC82-3779-2D4E-8B2446F1419B}"/>
              </a:ext>
            </a:extLst>
          </p:cNvPr>
          <p:cNvSpPr txBox="1"/>
          <p:nvPr/>
        </p:nvSpPr>
        <p:spPr>
          <a:xfrm>
            <a:off x="4353468" y="55084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∆早期设想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159053-5364-EA04-E615-D56ACE70482A}"/>
              </a:ext>
            </a:extLst>
          </p:cNvPr>
          <p:cNvSpPr txBox="1"/>
          <p:nvPr/>
        </p:nvSpPr>
        <p:spPr>
          <a:xfrm>
            <a:off x="729671" y="141033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前端页面草稿</a:t>
            </a:r>
            <a:r>
              <a:rPr lang="en-US" altLang="zh-CN" dirty="0"/>
              <a:t>&amp;</a:t>
            </a:r>
          </a:p>
          <a:p>
            <a:pPr algn="l"/>
            <a:r>
              <a:rPr lang="zh-CN" altLang="en-US" dirty="0"/>
              <a:t>早期设想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57726A8-36D7-BA2C-0346-22B24BE1C2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4338948" y="2969342"/>
            <a:ext cx="3223050" cy="24651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7006EA4-1780-1935-B19D-F144D6E25D32}"/>
              </a:ext>
            </a:extLst>
          </p:cNvPr>
          <p:cNvSpPr txBox="1"/>
          <p:nvPr/>
        </p:nvSpPr>
        <p:spPr>
          <a:xfrm>
            <a:off x="8507079" y="5434517"/>
            <a:ext cx="255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∆编辑页前端草稿</a:t>
            </a:r>
          </a:p>
        </p:txBody>
      </p:sp>
    </p:spTree>
    <p:extLst>
      <p:ext uri="{BB962C8B-B14F-4D97-AF65-F5344CB8AC3E}">
        <p14:creationId xmlns:p14="http://schemas.microsoft.com/office/powerpoint/2010/main" val="69075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1368" y="2968237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8139" y="3814407"/>
            <a:ext cx="348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系统分析</a:t>
            </a:r>
          </a:p>
          <a:p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展示前期调研，简要分析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09719" y="118910"/>
            <a:ext cx="4028135" cy="596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前期调研</a:t>
            </a: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12031"/>
              </p:ext>
            </p:extLst>
          </p:nvPr>
        </p:nvGraphicFramePr>
        <p:xfrm>
          <a:off x="209719" y="715163"/>
          <a:ext cx="11722305" cy="5453666"/>
        </p:xfrm>
        <a:graphic>
          <a:graphicData uri="http://schemas.openxmlformats.org/drawingml/2006/table">
            <a:tbl>
              <a:tblPr/>
              <a:tblGrid>
                <a:gridCol w="44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862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50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 序号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来源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你的年龄段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校外活动遇到的问题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如果你遇到了上述问题，你会如何解决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11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人多意见多，不能很快达成共识，影响进程。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确定组长，给他一票否决权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19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受疫情影响，活动地域，内容有较大的限制，无法有身临其境的感觉。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通过网络详细了解活动地点，活动内容的背景，相关资源。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25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只有周末时间可以开展校外活动和培训，时间难以合理安排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在工作日晚上提前花费一些时间去做准备，周末再进行具体操作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81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27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突发情况，比如说天气变化，交接人员有事情要迟到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只能说准备的越充分面对的问题就越少，提前看天气预报，准备好面对不同的天气情况，给每次活动预留出足够的时间，可以等待不同人员到齐，当然，提前也一定要通知到参与时间，做到提前准备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28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太热了，有同学中暑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提前准备清凉油、人丹、藿香正气水等药物及饮用水、毛巾，活动前提醒有过中暑情况的同学准备遮阳帽防晒衣等，活动当中注意适时的休息，及时提醒同学们补充水分。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33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活动现场没有布置好；</a:t>
                      </a:r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对接工作人员联系不上。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提前</a:t>
                      </a:r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小时到场，活动现场重要物料提前确认到位。</a:t>
                      </a:r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提前与工作人员约好时间，临出门时，再次与对接工作人员约好见面时间。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34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容易迟到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感觉自己快迟到了，先给老师发消息报备一下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41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校外活动参加多了，跟学业上投入时间的冲突问题。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在各种课外活动中，权衡下哪些是必须参加的，哪些活动可以减少频次，做点减法。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43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岁以上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对于活动进度把控欠缺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活动前与小组成员沟通，确认活动详细事宜。如活动中遇突发情况，及时制定备选方案，后续积极联系，实时确认活动进度。活动后集中总结，明确活动中的亮点与不足。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58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11-18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有同学懒得的走，学习就待在原地，或为了满足个人，而脱离大部队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提醒他们要有集体意识，同时以身作则积极参与集体活动，学习课外知识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59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11-18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队员直接意见不合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选择与同学协商，多人投票解决，无法解决可以询问老师或者家长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4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effectLst/>
                          <a:latin typeface="+mn-ea"/>
                          <a:ea typeface="+mn-ea"/>
                        </a:rPr>
                        <a:t> 60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微信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effectLst/>
                          <a:latin typeface="+mn-ea"/>
                          <a:ea typeface="+mn-ea"/>
                        </a:rPr>
                        <a:t>11-18</a:t>
                      </a:r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岁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effectLst/>
                          <a:latin typeface="+mn-ea"/>
                          <a:ea typeface="+mn-ea"/>
                        </a:rPr>
                        <a:t>参加活动时可能会有一定的安全隐患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要保护好自己，不在参加校外活动时受伤</a:t>
                      </a:r>
                    </a:p>
                  </a:txBody>
                  <a:tcPr marL="5314" marR="5314" marT="53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1727" y="2839901"/>
            <a:ext cx="451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kumimoji="1"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kumimoji="1"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81234" y="3686071"/>
            <a:ext cx="348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a2hnhp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1301</Words>
  <Application>Microsoft Office PowerPoint</Application>
  <PresentationFormat>宽屏</PresentationFormat>
  <Paragraphs>202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方正细谭黑简体</vt:lpstr>
      <vt:lpstr>微软雅黑</vt:lpstr>
      <vt:lpstr>印品黑体</vt:lpstr>
      <vt:lpstr>Arial</vt:lpstr>
      <vt:lpstr>Calibri</vt:lpstr>
      <vt:lpstr>Open Sans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扁平化桌面</dc:title>
  <dc:creator>第一PPT</dc:creator>
  <cp:keywords>www.1ppt.com</cp:keywords>
  <dc:description>www.1ppt.com</dc:description>
  <cp:lastModifiedBy>zheng sicheng</cp:lastModifiedBy>
  <cp:revision>62</cp:revision>
  <dcterms:created xsi:type="dcterms:W3CDTF">2017-06-18T14:01:00Z</dcterms:created>
  <dcterms:modified xsi:type="dcterms:W3CDTF">2022-10-15T07:44:52Z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B6E24FC7B98C43BAB46314D08BFC81FB</vt:lpwstr>
  </property>
</Properties>
</file>